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69" r:id="rId3"/>
    <p:sldId id="297" r:id="rId4"/>
    <p:sldId id="288" r:id="rId5"/>
    <p:sldId id="28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90" r:id="rId16"/>
    <p:sldId id="279" r:id="rId17"/>
    <p:sldId id="291" r:id="rId18"/>
    <p:sldId id="280" r:id="rId19"/>
    <p:sldId id="281" r:id="rId20"/>
    <p:sldId id="282" r:id="rId21"/>
    <p:sldId id="283" r:id="rId22"/>
    <p:sldId id="293" r:id="rId23"/>
    <p:sldId id="284" r:id="rId24"/>
    <p:sldId id="285" r:id="rId25"/>
    <p:sldId id="286" r:id="rId26"/>
    <p:sldId id="294" r:id="rId27"/>
    <p:sldId id="295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61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0" autoAdjust="0"/>
    <p:restoredTop sz="88054" autoAdjust="0"/>
  </p:normalViewPr>
  <p:slideViewPr>
    <p:cSldViewPr snapToGrid="0" snapToObjects="1">
      <p:cViewPr varScale="1">
        <p:scale>
          <a:sx n="58" d="100"/>
          <a:sy n="58" d="100"/>
        </p:scale>
        <p:origin x="1440" y="39"/>
      </p:cViewPr>
      <p:guideLst>
        <p:guide orient="horz" pos="3261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8/14/2016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7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96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3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77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17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16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4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00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77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5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84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21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2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8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7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4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0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6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9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3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4.1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6464-0CAE-48CA-94A1-62F8E9374B4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3" name="Picture 12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LODs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            empty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  (cons "3" empty)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(cons "2" (cons "3" empty))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(cons "4" (cons "2" (cons "3" empty)))</a:t>
            </a:r>
          </a:p>
          <a:p>
            <a:r>
              <a:rPr lang="en-US" sz="2800" dirty="0"/>
              <a:t>These are not LODs: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(cons 4 (cons "2" (cons "3" empty)))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(cons (cons "3" empty) 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(cons "2" (cons "3" empty)))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5456237"/>
            <a:ext cx="45720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A List of Digits (LOD) is one of: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(cons Digit LOD)</a:t>
            </a:r>
          </a:p>
        </p:txBody>
      </p:sp>
      <p:sp>
        <p:nvSpPr>
          <p:cNvPr id="5" name="Rectangle 4"/>
          <p:cNvSpPr/>
          <p:nvPr/>
        </p:nvSpPr>
        <p:spPr>
          <a:xfrm>
            <a:off x="5257800" y="5463671"/>
            <a:ext cx="3505200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Can you explain why each of the first 4 examples are LOD’s, according to the data definition?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Can you explain why the last two are not LODs?</a:t>
            </a:r>
          </a:p>
        </p:txBody>
      </p:sp>
    </p:spTree>
    <p:extLst>
      <p:ext uri="{BB962C8B-B14F-4D97-AF65-F5344CB8AC3E}">
        <p14:creationId xmlns:p14="http://schemas.microsoft.com/office/powerpoint/2010/main" val="1123374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Book is a (make-book ...) .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List of Books (LOB)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Book LOB)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4724400"/>
            <a:ext cx="57150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We can build lists of more complicated data items.  Imagine we had a data definition for Book.  Then we can define a List of Books in the same way as we did for lists of numbers or lists of digits:  a List of Books is either empty or the cons of a Book and a List of Books.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6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LOBs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book1 (make-book ...))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book2 (make-book ...))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book3 (make-book ...))  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                  empty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      (cons book1 empty)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(cons book2 (cons book1 empty))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(cons book2 (cons book2 (cons book1 empty))</a:t>
            </a:r>
          </a:p>
          <a:p>
            <a:r>
              <a:rPr lang="en-US" sz="2800" dirty="0"/>
              <a:t>Not a LOB: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(cons 4 (cons book2 (cons book1 empty))</a:t>
            </a: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5791200"/>
            <a:ext cx="45720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A List of Books (LOB) is one of: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(cons Book LOB)</a:t>
            </a:r>
          </a:p>
        </p:txBody>
      </p:sp>
      <p:sp>
        <p:nvSpPr>
          <p:cNvPr id="5" name="Rectangle 4"/>
          <p:cNvSpPr/>
          <p:nvPr/>
        </p:nvSpPr>
        <p:spPr>
          <a:xfrm>
            <a:off x="2509092" y="4895850"/>
            <a:ext cx="914400" cy="342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(Why?)</a:t>
            </a:r>
          </a:p>
        </p:txBody>
      </p:sp>
    </p:spTree>
    <p:extLst>
      <p:ext uri="{BB962C8B-B14F-4D97-AF65-F5344CB8AC3E}">
        <p14:creationId xmlns:p14="http://schemas.microsoft.com/office/powerpoint/2010/main" val="3314733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data definition is </a:t>
            </a:r>
            <a:r>
              <a:rPr lang="en-US" i="1" dirty="0">
                <a:solidFill>
                  <a:srgbClr val="FF0000"/>
                </a:solidFill>
              </a:rPr>
              <a:t>self-referential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List of Numbers (LON)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Number LON)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Bent Arrow 6"/>
          <p:cNvSpPr/>
          <p:nvPr/>
        </p:nvSpPr>
        <p:spPr>
          <a:xfrm rot="5400000" flipH="1">
            <a:off x="4514850" y="2324100"/>
            <a:ext cx="1143000" cy="609600"/>
          </a:xfrm>
          <a:prstGeom prst="bentArrow">
            <a:avLst>
              <a:gd name="adj1" fmla="val 36272"/>
              <a:gd name="adj2" fmla="val 34882"/>
              <a:gd name="adj3" fmla="val 25000"/>
              <a:gd name="adj4" fmla="val 43750"/>
            </a:avLst>
          </a:prstGeom>
          <a:solidFill>
            <a:srgbClr val="FF0000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1510" y="3417570"/>
            <a:ext cx="7646670" cy="3200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data definition for LONs contains something we haven't seen before: </a:t>
            </a:r>
            <a:r>
              <a:rPr lang="en-US" i="1" dirty="0">
                <a:solidFill>
                  <a:srgbClr val="FF0000"/>
                </a:solidFill>
              </a:rPr>
              <a:t>self-reference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The second constructor uses LON, even though we haven't finished defining LONs yet.  That's what we mean by self-reference.</a:t>
            </a:r>
          </a:p>
          <a:p>
            <a:r>
              <a:rPr lang="en-US" dirty="0">
                <a:solidFill>
                  <a:schemeClr val="tx1"/>
                </a:solidFill>
              </a:rPr>
              <a:t>In normal definitions, this would be a problem: you wouldn’t like a dictionary that did this.</a:t>
            </a:r>
          </a:p>
          <a:p>
            <a:r>
              <a:rPr lang="en-US" dirty="0">
                <a:solidFill>
                  <a:schemeClr val="tx1"/>
                </a:solidFill>
              </a:rPr>
              <a:t>But self-reference the way we've used it is OK. We've seen in the examples how this works:  once you have something that you know is a LON,  you can do a cons on it to build another LON.  Since that's a LON, you can use it to build still another LON.</a:t>
            </a:r>
          </a:p>
          <a:p>
            <a:r>
              <a:rPr lang="en-US" dirty="0">
                <a:solidFill>
                  <a:schemeClr val="tx1"/>
                </a:solidFill>
              </a:rPr>
              <a:t>We also call this a </a:t>
            </a:r>
            <a:r>
              <a:rPr lang="en-US" i="1" dirty="0">
                <a:solidFill>
                  <a:srgbClr val="FF0000"/>
                </a:solidFill>
              </a:rPr>
              <a:t>recursive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data definition.</a:t>
            </a:r>
          </a:p>
        </p:txBody>
      </p:sp>
    </p:spTree>
    <p:extLst>
      <p:ext uri="{BB962C8B-B14F-4D97-AF65-F5344CB8AC3E}">
        <p14:creationId xmlns:p14="http://schemas.microsoft.com/office/powerpoint/2010/main" val="7440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one is self-referential,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Digit is one of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"0" | "1" | "2" | ... | "9"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List of Digits (LOD)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Digit LOD)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Bent Arrow 6"/>
          <p:cNvSpPr/>
          <p:nvPr/>
        </p:nvSpPr>
        <p:spPr>
          <a:xfrm rot="5400000" flipH="1">
            <a:off x="4210050" y="4076700"/>
            <a:ext cx="1143000" cy="609600"/>
          </a:xfrm>
          <a:prstGeom prst="bentArrow">
            <a:avLst>
              <a:gd name="adj1" fmla="val 36272"/>
              <a:gd name="adj2" fmla="val 34882"/>
              <a:gd name="adj3" fmla="val 25000"/>
              <a:gd name="adj4" fmla="val 43750"/>
            </a:avLst>
          </a:prstGeom>
          <a:solidFill>
            <a:srgbClr val="FF0000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Lists Represent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If X is some data definition, we define a list of X's as either empty or the cons of an X and a list of X's.  </a:t>
            </a:r>
          </a:p>
          <a:p>
            <a:r>
              <a:rPr lang="en-US" dirty="0"/>
              <a:t>So a list of sardines is either </a:t>
            </a:r>
            <a:r>
              <a:rPr lang="en-US" b="1" dirty="0"/>
              <a:t>empty</a:t>
            </a:r>
            <a:r>
              <a:rPr lang="en-US" dirty="0"/>
              <a:t> or the </a:t>
            </a:r>
            <a:r>
              <a:rPr lang="en-US" b="1" dirty="0"/>
              <a:t>cons</a:t>
            </a:r>
            <a:r>
              <a:rPr lang="en-US" dirty="0"/>
              <a:t> of a sardine and a list of sardines.</a:t>
            </a:r>
          </a:p>
          <a:p>
            <a:r>
              <a:rPr lang="en-US" dirty="0"/>
              <a:t>The interpretation is always "a sequence of X's".</a:t>
            </a:r>
          </a:p>
          <a:p>
            <a:pPr lvl="1"/>
            <a:r>
              <a:rPr lang="en-US" b="1" dirty="0"/>
              <a:t>empty</a:t>
            </a:r>
            <a:r>
              <a:rPr lang="en-US" dirty="0"/>
              <a:t> represents a sequence with no elements</a:t>
            </a:r>
          </a:p>
          <a:p>
            <a:pPr lvl="1"/>
            <a:r>
              <a:rPr lang="en-US" b="1" dirty="0"/>
              <a:t>(cons x </a:t>
            </a:r>
            <a:r>
              <a:rPr lang="en-US" b="1" dirty="0" err="1"/>
              <a:t>lst</a:t>
            </a:r>
            <a:r>
              <a:rPr lang="en-US" b="1" dirty="0"/>
              <a:t>)</a:t>
            </a:r>
            <a:r>
              <a:rPr lang="en-US" dirty="0"/>
              <a:t> represents a sequence whose first element is </a:t>
            </a:r>
            <a:r>
              <a:rPr lang="en-US" b="1" dirty="0"/>
              <a:t>x</a:t>
            </a:r>
            <a:r>
              <a:rPr lang="en-US" dirty="0"/>
              <a:t> and whose other elements are represented by </a:t>
            </a:r>
            <a:r>
              <a:rPr lang="en-US" b="1" dirty="0" err="1"/>
              <a:t>lst</a:t>
            </a:r>
            <a:r>
              <a:rPr lang="en-US" dirty="0"/>
              <a:t>.</a:t>
            </a:r>
          </a:p>
          <a:p>
            <a:r>
              <a:rPr lang="en-US" dirty="0"/>
              <a:t>If we had some information that we wanted to represent as a list of X's (say a list of people), we would have to specify the order in which the X's appear (say "in increasing order of height"), or else say “in any order.”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4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General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9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1900" b="1" dirty="0">
                <a:latin typeface="Consolas" pitchFamily="49" charset="0"/>
                <a:cs typeface="Consolas" pitchFamily="49" charset="0"/>
              </a:rPr>
              <a:t> is one of</a:t>
            </a:r>
          </a:p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-- empty   </a:t>
            </a:r>
          </a:p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9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interp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: a sequence of X's with no elements</a:t>
            </a:r>
          </a:p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-- (cons X </a:t>
            </a:r>
            <a:r>
              <a:rPr lang="en-US" sz="19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19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1900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9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interp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: (cons x </a:t>
            </a:r>
            <a:r>
              <a:rPr lang="en-US" sz="19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) represents a sequence of X's</a:t>
            </a:r>
          </a:p>
          <a:p>
            <a:pPr>
              <a:buNone/>
            </a:pP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whose first element is x and whose</a:t>
            </a:r>
          </a:p>
          <a:p>
            <a:pPr>
              <a:buNone/>
            </a:pP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other elements are represented by </a:t>
            </a:r>
            <a:r>
              <a:rPr lang="en-US" sz="19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lst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several ways to write down lists.  </a:t>
            </a:r>
          </a:p>
          <a:p>
            <a:r>
              <a:rPr lang="en-US" dirty="0"/>
              <a:t>We've been using the </a:t>
            </a:r>
            <a:r>
              <a:rPr lang="en-US" i="1" dirty="0"/>
              <a:t>constructor notation</a:t>
            </a:r>
            <a:r>
              <a:rPr lang="en-US" dirty="0"/>
              <a:t>, since that is the most important one for use in data definitions.</a:t>
            </a:r>
          </a:p>
          <a:p>
            <a:r>
              <a:rPr lang="en-US" dirty="0"/>
              <a:t>The second most important notation we will use is </a:t>
            </a:r>
            <a:r>
              <a:rPr lang="en-US" i="1" dirty="0"/>
              <a:t>list notation</a:t>
            </a:r>
            <a:r>
              <a:rPr lang="en-US" dirty="0"/>
              <a:t>. In Racket, you can get your output in this notation by choosing the language "Beginning Student with List Abbreviations".</a:t>
            </a:r>
          </a:p>
          <a:p>
            <a:r>
              <a:rPr lang="en-US" dirty="0"/>
              <a:t>Internally, lists are represented as singly-linked lists. </a:t>
            </a:r>
          </a:p>
          <a:p>
            <a:r>
              <a:rPr lang="en-US" dirty="0"/>
              <a:t>On output, lists may be notated in </a:t>
            </a:r>
            <a:r>
              <a:rPr lang="en-US" i="1" dirty="0"/>
              <a:t>write notation.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67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List Notation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3" name="Group 37"/>
          <p:cNvGrpSpPr/>
          <p:nvPr/>
        </p:nvGrpSpPr>
        <p:grpSpPr>
          <a:xfrm>
            <a:off x="1069682" y="4428074"/>
            <a:ext cx="6692652" cy="1147465"/>
            <a:chOff x="1069682" y="4495800"/>
            <a:chExt cx="6692652" cy="1147465"/>
          </a:xfrm>
        </p:grpSpPr>
        <p:grpSp>
          <p:nvGrpSpPr>
            <p:cNvPr id="4" name="Group 28"/>
            <p:cNvGrpSpPr/>
            <p:nvPr/>
          </p:nvGrpSpPr>
          <p:grpSpPr>
            <a:xfrm>
              <a:off x="4866734" y="4572000"/>
              <a:ext cx="2895600" cy="1071265"/>
              <a:chOff x="5035550" y="4572000"/>
              <a:chExt cx="2895600" cy="1071265"/>
            </a:xfrm>
          </p:grpSpPr>
          <p:grpSp>
            <p:nvGrpSpPr>
              <p:cNvPr id="7" name="Group 12"/>
              <p:cNvGrpSpPr>
                <a:grpSpLocks/>
              </p:cNvGrpSpPr>
              <p:nvPr/>
            </p:nvGrpSpPr>
            <p:grpSpPr bwMode="auto">
              <a:xfrm>
                <a:off x="5035550" y="4572000"/>
                <a:ext cx="762000" cy="304800"/>
                <a:chOff x="1392" y="1536"/>
                <a:chExt cx="480" cy="192"/>
              </a:xfrm>
            </p:grpSpPr>
            <p:sp>
              <p:nvSpPr>
                <p:cNvPr id="5" name="Rectangle 5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13"/>
              <p:cNvGrpSpPr>
                <a:grpSpLocks/>
              </p:cNvGrpSpPr>
              <p:nvPr/>
            </p:nvGrpSpPr>
            <p:grpSpPr bwMode="auto">
              <a:xfrm>
                <a:off x="6102350" y="4572000"/>
                <a:ext cx="762000" cy="304800"/>
                <a:chOff x="1392" y="1536"/>
                <a:chExt cx="480" cy="192"/>
              </a:xfrm>
            </p:grpSpPr>
            <p:sp>
              <p:nvSpPr>
                <p:cNvPr id="8" name="Rectangle 1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" name="Rectangle 15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6"/>
              <p:cNvGrpSpPr>
                <a:grpSpLocks/>
              </p:cNvGrpSpPr>
              <p:nvPr/>
            </p:nvGrpSpPr>
            <p:grpSpPr bwMode="auto">
              <a:xfrm>
                <a:off x="7169150" y="4572000"/>
                <a:ext cx="762000" cy="304800"/>
                <a:chOff x="1392" y="1536"/>
                <a:chExt cx="480" cy="192"/>
              </a:xfrm>
            </p:grpSpPr>
            <p:sp>
              <p:nvSpPr>
                <p:cNvPr id="11" name="Rectangle 17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" name="Rectangle 18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" name="Line 19"/>
              <p:cNvSpPr>
                <a:spLocks noChangeShapeType="1"/>
              </p:cNvSpPr>
              <p:nvPr/>
            </p:nvSpPr>
            <p:spPr bwMode="auto">
              <a:xfrm>
                <a:off x="5568950" y="4724400"/>
                <a:ext cx="5334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20"/>
              <p:cNvSpPr>
                <a:spLocks noChangeShapeType="1"/>
              </p:cNvSpPr>
              <p:nvPr/>
            </p:nvSpPr>
            <p:spPr bwMode="auto">
              <a:xfrm>
                <a:off x="6635750" y="4724400"/>
                <a:ext cx="5334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22"/>
              <p:cNvSpPr>
                <a:spLocks noChangeShapeType="1"/>
              </p:cNvSpPr>
              <p:nvPr/>
            </p:nvSpPr>
            <p:spPr bwMode="auto">
              <a:xfrm>
                <a:off x="7550150" y="4572000"/>
                <a:ext cx="38100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23"/>
              <p:cNvSpPr>
                <a:spLocks noChangeShapeType="1"/>
              </p:cNvSpPr>
              <p:nvPr/>
            </p:nvSpPr>
            <p:spPr bwMode="auto">
              <a:xfrm>
                <a:off x="6254750" y="4724400"/>
                <a:ext cx="1588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24"/>
              <p:cNvSpPr>
                <a:spLocks noChangeShapeType="1"/>
              </p:cNvSpPr>
              <p:nvPr/>
            </p:nvSpPr>
            <p:spPr bwMode="auto">
              <a:xfrm>
                <a:off x="5187950" y="4724400"/>
                <a:ext cx="1588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25"/>
              <p:cNvSpPr>
                <a:spLocks noChangeShapeType="1"/>
              </p:cNvSpPr>
              <p:nvPr/>
            </p:nvSpPr>
            <p:spPr bwMode="auto">
              <a:xfrm>
                <a:off x="7321550" y="4724400"/>
                <a:ext cx="1588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Text Box 26"/>
              <p:cNvSpPr txBox="1">
                <a:spLocks noChangeArrowheads="1"/>
              </p:cNvSpPr>
              <p:nvPr/>
            </p:nvSpPr>
            <p:spPr bwMode="auto">
              <a:xfrm>
                <a:off x="5038725" y="5181600"/>
                <a:ext cx="5245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11</a:t>
                </a:r>
                <a:endParaRPr lang="en-US" sz="2400" b="1" i="0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20" name="Text Box 27"/>
              <p:cNvSpPr txBox="1">
                <a:spLocks noChangeArrowheads="1"/>
              </p:cNvSpPr>
              <p:nvPr/>
            </p:nvSpPr>
            <p:spPr bwMode="auto">
              <a:xfrm>
                <a:off x="6115050" y="5181600"/>
                <a:ext cx="5245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22</a:t>
                </a:r>
                <a:endParaRPr lang="en-US" sz="2400" b="1" i="0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21" name="Text Box 28"/>
              <p:cNvSpPr txBox="1">
                <a:spLocks noChangeArrowheads="1"/>
              </p:cNvSpPr>
              <p:nvPr/>
            </p:nvSpPr>
            <p:spPr bwMode="auto">
              <a:xfrm>
                <a:off x="7162800" y="5181600"/>
                <a:ext cx="5245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33</a:t>
                </a:r>
                <a:endParaRPr lang="en-US" sz="2400" b="1" i="0" dirty="0"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23" name="Text Box 30"/>
            <p:cNvSpPr txBox="1">
              <a:spLocks noChangeArrowheads="1"/>
            </p:cNvSpPr>
            <p:nvPr/>
          </p:nvSpPr>
          <p:spPr bwMode="auto">
            <a:xfrm>
              <a:off x="1069682" y="4495800"/>
              <a:ext cx="365471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993300"/>
                  </a:solidFill>
                  <a:latin typeface="Calibri" pitchFamily="34" charset="0"/>
                  <a:cs typeface="Calibri" pitchFamily="34" charset="0"/>
                </a:rPr>
                <a:t>Internal representation:</a:t>
              </a:r>
            </a:p>
          </p:txBody>
        </p:sp>
      </p:grpSp>
      <p:grpSp>
        <p:nvGrpSpPr>
          <p:cNvPr id="28" name="Group 36"/>
          <p:cNvGrpSpPr/>
          <p:nvPr/>
        </p:nvGrpSpPr>
        <p:grpSpPr>
          <a:xfrm>
            <a:off x="2629468" y="3651657"/>
            <a:ext cx="4970707" cy="523220"/>
            <a:chOff x="2629468" y="3505200"/>
            <a:chExt cx="4970707" cy="523220"/>
          </a:xfrm>
        </p:grpSpPr>
        <p:sp>
          <p:nvSpPr>
            <p:cNvPr id="22" name="Text Box 29"/>
            <p:cNvSpPr txBox="1">
              <a:spLocks noChangeArrowheads="1"/>
            </p:cNvSpPr>
            <p:nvPr/>
          </p:nvSpPr>
          <p:spPr bwMode="auto">
            <a:xfrm>
              <a:off x="4866734" y="3535978"/>
              <a:ext cx="273344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(list 11 22 33)</a:t>
              </a:r>
            </a:p>
          </p:txBody>
        </p:sp>
        <p:sp>
          <p:nvSpPr>
            <p:cNvPr id="24" name="Text Box 31"/>
            <p:cNvSpPr txBox="1">
              <a:spLocks noChangeArrowheads="1"/>
            </p:cNvSpPr>
            <p:nvPr/>
          </p:nvSpPr>
          <p:spPr bwMode="auto">
            <a:xfrm>
              <a:off x="2629468" y="3505200"/>
              <a:ext cx="209493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993300"/>
                  </a:solidFill>
                </a:rPr>
                <a:t>List notation:</a:t>
              </a:r>
            </a:p>
          </p:txBody>
        </p:sp>
      </p:grpSp>
      <p:grpSp>
        <p:nvGrpSpPr>
          <p:cNvPr id="30" name="Group 35"/>
          <p:cNvGrpSpPr/>
          <p:nvPr/>
        </p:nvGrpSpPr>
        <p:grpSpPr>
          <a:xfrm>
            <a:off x="1428649" y="1828800"/>
            <a:ext cx="7705285" cy="1569660"/>
            <a:chOff x="1428649" y="1828800"/>
            <a:chExt cx="7705285" cy="1569660"/>
          </a:xfrm>
        </p:grpSpPr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4866734" y="1828800"/>
              <a:ext cx="42672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(cons 11</a:t>
              </a:r>
            </a:p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  (cons 22</a:t>
              </a:r>
            </a:p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     (cons 33</a:t>
              </a:r>
            </a:p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          </a:t>
              </a:r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 empty))))</a:t>
              </a: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1428649" y="2352020"/>
              <a:ext cx="33911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rgbClr val="993300"/>
                  </a:solidFill>
                </a:rPr>
                <a:t>Constructor notation:</a:t>
              </a:r>
            </a:p>
          </p:txBody>
        </p:sp>
      </p:grpSp>
      <p:grpSp>
        <p:nvGrpSpPr>
          <p:cNvPr id="31" name="Group 38"/>
          <p:cNvGrpSpPr/>
          <p:nvPr/>
        </p:nvGrpSpPr>
        <p:grpSpPr>
          <a:xfrm>
            <a:off x="667712" y="5828735"/>
            <a:ext cx="6082871" cy="523220"/>
            <a:chOff x="667712" y="5828735"/>
            <a:chExt cx="6082871" cy="523220"/>
          </a:xfrm>
        </p:grpSpPr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4866734" y="5859513"/>
              <a:ext cx="18838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(11 22 33)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667712" y="5828735"/>
              <a:ext cx="40566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2800" b="1" dirty="0">
                  <a:solidFill>
                    <a:srgbClr val="993300"/>
                  </a:solidFill>
                  <a:latin typeface="Consolas" pitchFamily="49" charset="0"/>
                  <a:cs typeface="Consolas" pitchFamily="49" charset="0"/>
                </a:rPr>
                <a:t>write</a:t>
              </a:r>
              <a:r>
                <a:rPr lang="en-US" sz="2800" dirty="0">
                  <a:solidFill>
                    <a:srgbClr val="993300"/>
                  </a:solidFill>
                  <a:latin typeface="Calibri" pitchFamily="34" charset="0"/>
                  <a:cs typeface="Calibri" pitchFamily="34" charset="0"/>
                </a:rPr>
                <a:t>-style (output only):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1076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719638" y="3429001"/>
            <a:ext cx="1828800" cy="1071563"/>
            <a:chOff x="2493" y="1488"/>
            <a:chExt cx="1152" cy="675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493" y="1488"/>
              <a:ext cx="480" cy="192"/>
              <a:chOff x="1392" y="1536"/>
              <a:chExt cx="480" cy="192"/>
            </a:xfrm>
          </p:grpSpPr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3165" y="1488"/>
              <a:ext cx="480" cy="192"/>
              <a:chOff x="1392" y="1536"/>
              <a:chExt cx="480" cy="192"/>
            </a:xfrm>
          </p:grpSpPr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2829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3405" y="148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2589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3261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2501" y="1872"/>
              <a:ext cx="3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22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3161" y="1872"/>
              <a:ext cx="3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33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4227513" y="2427288"/>
            <a:ext cx="6944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0" dirty="0" err="1">
                <a:solidFill>
                  <a:srgbClr val="993300"/>
                </a:solidFill>
                <a:latin typeface="Consolas" pitchFamily="49" charset="0"/>
                <a:cs typeface="Consolas" pitchFamily="49" charset="0"/>
              </a:rPr>
              <a:t>lst</a:t>
            </a:r>
            <a:endParaRPr lang="en-US" sz="2400" b="1" i="0" dirty="0">
              <a:solidFill>
                <a:srgbClr val="9933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4572000" y="2884488"/>
            <a:ext cx="147638" cy="544512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31"/>
          <p:cNvGrpSpPr/>
          <p:nvPr/>
        </p:nvGrpSpPr>
        <p:grpSpPr>
          <a:xfrm>
            <a:off x="1057275" y="2132013"/>
            <a:ext cx="3675063" cy="2368252"/>
            <a:chOff x="1057275" y="2132013"/>
            <a:chExt cx="3675063" cy="2368252"/>
          </a:xfrm>
        </p:grpSpPr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668713" y="4038600"/>
              <a:ext cx="52450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11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grpSp>
          <p:nvGrpSpPr>
            <p:cNvPr id="20" name="Group 33"/>
            <p:cNvGrpSpPr>
              <a:grpSpLocks/>
            </p:cNvGrpSpPr>
            <p:nvPr/>
          </p:nvGrpSpPr>
          <p:grpSpPr bwMode="auto">
            <a:xfrm>
              <a:off x="1057275" y="2132013"/>
              <a:ext cx="3675063" cy="1982787"/>
              <a:chOff x="666" y="1343"/>
              <a:chExt cx="2315" cy="1249"/>
            </a:xfrm>
          </p:grpSpPr>
          <p:grpSp>
            <p:nvGrpSpPr>
              <p:cNvPr id="21" name="Group 3"/>
              <p:cNvGrpSpPr>
                <a:grpSpLocks/>
              </p:cNvGrpSpPr>
              <p:nvPr/>
            </p:nvGrpSpPr>
            <p:grpSpPr bwMode="auto">
              <a:xfrm>
                <a:off x="2309" y="2160"/>
                <a:ext cx="480" cy="192"/>
                <a:chOff x="1392" y="1536"/>
                <a:chExt cx="480" cy="192"/>
              </a:xfrm>
            </p:grpSpPr>
            <p:sp>
              <p:nvSpPr>
                <p:cNvPr id="28" name="Rectangle 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Rectangle 5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4" name="Line 12"/>
              <p:cNvSpPr>
                <a:spLocks noChangeShapeType="1"/>
              </p:cNvSpPr>
              <p:nvPr/>
            </p:nvSpPr>
            <p:spPr bwMode="auto">
              <a:xfrm>
                <a:off x="2645" y="225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>
                <a:off x="2405" y="225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28"/>
              <p:cNvSpPr txBox="1">
                <a:spLocks noChangeArrowheads="1"/>
              </p:cNvSpPr>
              <p:nvPr/>
            </p:nvSpPr>
            <p:spPr bwMode="auto">
              <a:xfrm>
                <a:off x="666" y="1343"/>
                <a:ext cx="150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0" dirty="0">
                    <a:solidFill>
                      <a:srgbClr val="993300"/>
                    </a:solidFill>
                    <a:latin typeface="Consolas" pitchFamily="49" charset="0"/>
                    <a:cs typeface="Consolas" pitchFamily="49" charset="0"/>
                  </a:rPr>
                  <a:t>(cons 11 </a:t>
                </a:r>
                <a:r>
                  <a:rPr lang="en-US" sz="2400" b="1" i="0" dirty="0" err="1">
                    <a:solidFill>
                      <a:srgbClr val="993300"/>
                    </a:solidFill>
                    <a:latin typeface="Consolas" pitchFamily="49" charset="0"/>
                    <a:cs typeface="Consolas" pitchFamily="49" charset="0"/>
                  </a:rPr>
                  <a:t>lst</a:t>
                </a:r>
                <a:r>
                  <a:rPr lang="en-US" sz="2400" b="1" i="0" dirty="0">
                    <a:solidFill>
                      <a:srgbClr val="993300"/>
                    </a:solidFill>
                    <a:latin typeface="Consolas" pitchFamily="49" charset="0"/>
                    <a:cs typeface="Consolas" pitchFamily="49" charset="0"/>
                  </a:rPr>
                  <a:t>)</a:t>
                </a:r>
              </a:p>
            </p:txBody>
          </p:sp>
          <p:sp>
            <p:nvSpPr>
              <p:cNvPr id="27" name="Freeform 29"/>
              <p:cNvSpPr>
                <a:spLocks/>
              </p:cNvSpPr>
              <p:nvPr/>
            </p:nvSpPr>
            <p:spPr bwMode="auto">
              <a:xfrm>
                <a:off x="1428" y="1645"/>
                <a:ext cx="879" cy="5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9" y="382"/>
                  </a:cxn>
                  <a:cxn ang="0">
                    <a:pos x="879" y="527"/>
                  </a:cxn>
                </a:cxnLst>
                <a:rect l="0" t="0" r="r" b="b"/>
                <a:pathLst>
                  <a:path w="879" h="527">
                    <a:moveTo>
                      <a:pt x="0" y="0"/>
                    </a:moveTo>
                    <a:cubicBezTo>
                      <a:pt x="76" y="147"/>
                      <a:pt x="152" y="294"/>
                      <a:pt x="299" y="382"/>
                    </a:cubicBezTo>
                    <a:cubicBezTo>
                      <a:pt x="446" y="470"/>
                      <a:pt x="662" y="498"/>
                      <a:pt x="879" y="527"/>
                    </a:cubicBezTo>
                  </a:path>
                </a:pathLst>
              </a:custGeom>
              <a:noFill/>
              <a:ln w="9525">
                <a:solidFill>
                  <a:srgbClr val="99330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1892300" y="4873625"/>
            <a:ext cx="5507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i="0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400" b="1" i="0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i="0" dirty="0">
                <a:latin typeface="Consolas" pitchFamily="49" charset="0"/>
                <a:cs typeface="Consolas" pitchFamily="49" charset="0"/>
              </a:rPr>
              <a:t>  =    (list 22 33)</a:t>
            </a: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568229" y="5553075"/>
            <a:ext cx="5452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0" dirty="0">
                <a:latin typeface="Consolas" pitchFamily="49" charset="0"/>
                <a:cs typeface="Consolas" pitchFamily="49" charset="0"/>
              </a:rPr>
              <a:t>(cons 11 </a:t>
            </a:r>
            <a:r>
              <a:rPr lang="en-US" sz="2400" b="1" i="0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400" b="1" i="0" dirty="0">
                <a:latin typeface="Consolas" pitchFamily="49" charset="0"/>
                <a:cs typeface="Consolas" pitchFamily="49" charset="0"/>
              </a:rPr>
              <a:t>) = (list 11 22 33)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00638" y="1280160"/>
            <a:ext cx="3906202" cy="174958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Now that we've seen the internal representation of lists, we can see how </a:t>
            </a:r>
            <a:r>
              <a:rPr lang="en-US" b="1" dirty="0">
                <a:solidFill>
                  <a:schemeClr val="tx1"/>
                </a:solidFill>
              </a:rPr>
              <a:t>cons</a:t>
            </a:r>
            <a:r>
              <a:rPr lang="en-US" dirty="0">
                <a:solidFill>
                  <a:schemeClr val="tx1"/>
                </a:solidFill>
              </a:rPr>
              <a:t> creates a new list: it simply adds a new node to the front of the list.  This operation takes a short, fixed amount of time.</a:t>
            </a:r>
          </a:p>
        </p:txBody>
      </p:sp>
    </p:spTree>
    <p:extLst>
      <p:ext uri="{BB962C8B-B14F-4D97-AF65-F5344CB8AC3E}">
        <p14:creationId xmlns:p14="http://schemas.microsoft.com/office/powerpoint/2010/main" val="5838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represent info of arbitrary size?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phone book with many listings</a:t>
            </a:r>
          </a:p>
          <a:p>
            <a:r>
              <a:rPr lang="en-US" dirty="0"/>
              <a:t>a space-invaders game with many invaders</a:t>
            </a:r>
          </a:p>
          <a:p>
            <a:r>
              <a:rPr lang="en-US" dirty="0"/>
              <a:t>a presentation with many slides</a:t>
            </a:r>
          </a:p>
          <a:p>
            <a:endParaRPr lang="en-US" dirty="0"/>
          </a:p>
          <a:p>
            <a:r>
              <a:rPr lang="en-US" dirty="0"/>
              <a:t>Each of these can be represented as a sequence of information items.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There may be better ways for some of these, but we will start with sequences</a:t>
            </a:r>
          </a:p>
          <a:p>
            <a:r>
              <a:rPr lang="en-US" dirty="0"/>
              <a:t>This is our first example of </a:t>
            </a:r>
            <a:r>
              <a:rPr lang="en-US" i="1" dirty="0">
                <a:solidFill>
                  <a:srgbClr val="FF0000"/>
                </a:solidFill>
              </a:rPr>
              <a:t>recursive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94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empty?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Boolean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Given a list, returns true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the list is empty</a:t>
            </a:r>
          </a:p>
          <a:p>
            <a:pPr marL="57150" indent="0"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37710" y="3342290"/>
            <a:ext cx="4149090" cy="18445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Racket provides 3 functions for inspecting lists and taking them apart.  These are </a:t>
            </a:r>
            <a:r>
              <a:rPr lang="en-US" b="1" dirty="0">
                <a:solidFill>
                  <a:schemeClr val="tx1"/>
                </a:solidFill>
              </a:rPr>
              <a:t>empty? 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rest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predicate </a:t>
            </a:r>
            <a:r>
              <a:rPr lang="en-US" b="1" dirty="0">
                <a:solidFill>
                  <a:schemeClr val="tx1"/>
                </a:solidFill>
              </a:rPr>
              <a:t>empty? </a:t>
            </a:r>
            <a:r>
              <a:rPr lang="en-US" dirty="0">
                <a:solidFill>
                  <a:schemeClr val="tx1"/>
                </a:solidFill>
              </a:rPr>
              <a:t>returns true if and only if the list is empty.</a:t>
            </a:r>
          </a:p>
        </p:txBody>
      </p:sp>
    </p:spTree>
    <p:extLst>
      <p:ext uri="{BB962C8B-B14F-4D97-AF65-F5344CB8AC3E}">
        <p14:creationId xmlns:p14="http://schemas.microsoft.com/office/powerpoint/2010/main" val="1203529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first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X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GIVEN: a list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WHERE: the list is non-empty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RETURNS: its first element</a:t>
            </a:r>
          </a:p>
          <a:p>
            <a:pPr marL="57150" indent="0"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07081" y="4076591"/>
            <a:ext cx="2963918" cy="17209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we write down the template for lists, we will see that when we call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, its argument will always be non-empty.</a:t>
            </a:r>
          </a:p>
        </p:txBody>
      </p:sp>
    </p:spTree>
    <p:extLst>
      <p:ext uri="{BB962C8B-B14F-4D97-AF65-F5344CB8AC3E}">
        <p14:creationId xmlns:p14="http://schemas.microsoft.com/office/powerpoint/2010/main" val="3304800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rest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ListOfX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GIVEN: a list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WHERE: the list is non-empty</a:t>
            </a:r>
          </a:p>
          <a:p>
            <a:pPr marL="5715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RETURNS: the list of all its elements except the first</a:t>
            </a:r>
          </a:p>
          <a:p>
            <a:pPr marL="57150" indent="0"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78493" y="4533790"/>
            <a:ext cx="2963918" cy="17209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we write down the template for lists, we will see that when we call </a:t>
            </a:r>
            <a:r>
              <a:rPr lang="en-US" b="1" dirty="0">
                <a:solidFill>
                  <a:schemeClr val="tx1"/>
                </a:solidFill>
              </a:rPr>
              <a:t>rest</a:t>
            </a:r>
            <a:r>
              <a:rPr lang="en-US" dirty="0">
                <a:solidFill>
                  <a:schemeClr val="tx1"/>
                </a:solidFill>
              </a:rPr>
              <a:t>, its argument will always be non-empty.</a:t>
            </a:r>
          </a:p>
        </p:txBody>
      </p:sp>
    </p:spTree>
    <p:extLst>
      <p:ext uri="{BB962C8B-B14F-4D97-AF65-F5344CB8AC3E}">
        <p14:creationId xmlns:p14="http://schemas.microsoft.com/office/powerpoint/2010/main" val="2060528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(empty?                   empty)   = true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(empty?          (cons 11 empty))  = false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(empty? (cons 22 (cons 11 empty))) = false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(cons 11 empty)) = 11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(rest  (cons 11 empty)) = empty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(cons 22 (cons 11 empty))) = 22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(rest  (cons 22 (cons 11 empty))) = (cons 11 empty)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(first empty)  </a:t>
            </a:r>
            <a:r>
              <a:rPr lang="en-US" sz="20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 Error! (Precondition failed)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(rest  empty)  </a:t>
            </a:r>
            <a:r>
              <a:rPr lang="en-US" sz="20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 Error! (Precondition failed)</a:t>
            </a:r>
          </a:p>
          <a:p>
            <a:pPr>
              <a:buNone/>
            </a:pPr>
            <a:endParaRPr lang="en-US" sz="2000" b="1" i="1" dirty="0">
              <a:solidFill>
                <a:srgbClr val="FF0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>
              <a:buNone/>
            </a:pPr>
            <a:endParaRPr lang="en-US" sz="2000" b="1" i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45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of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 </a:t>
            </a:r>
            <a:r>
              <a:rPr lang="en-US" dirty="0">
                <a:cs typeface="Consolas" pitchFamily="49" charset="0"/>
              </a:rPr>
              <a:t>and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rest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719638" y="3429001"/>
            <a:ext cx="1828800" cy="1071563"/>
            <a:chOff x="2493" y="1488"/>
            <a:chExt cx="1152" cy="675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2493" y="1488"/>
              <a:ext cx="480" cy="192"/>
              <a:chOff x="1392" y="1536"/>
              <a:chExt cx="480" cy="192"/>
            </a:xfrm>
          </p:grpSpPr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3165" y="1488"/>
              <a:ext cx="480" cy="192"/>
              <a:chOff x="1392" y="1536"/>
              <a:chExt cx="480" cy="192"/>
            </a:xfrm>
          </p:grpSpPr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2829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3405" y="148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2589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3261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2501" y="1872"/>
              <a:ext cx="3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22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3161" y="1872"/>
              <a:ext cx="3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33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200400" y="2427288"/>
            <a:ext cx="864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0" dirty="0">
                <a:solidFill>
                  <a:srgbClr val="993300"/>
                </a:solidFill>
                <a:latin typeface="Consolas" pitchFamily="49" charset="0"/>
                <a:cs typeface="Consolas" pitchFamily="49" charset="0"/>
              </a:rPr>
              <a:t>lst2</a:t>
            </a: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3544887" y="2884488"/>
            <a:ext cx="147638" cy="544512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668713" y="4038600"/>
            <a:ext cx="524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11</a:t>
            </a:r>
            <a:endParaRPr lang="en-US" sz="2400" b="1" i="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665538" y="3429000"/>
            <a:ext cx="762000" cy="304800"/>
            <a:chOff x="1392" y="1536"/>
            <a:chExt cx="480" cy="192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1392" y="153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1632" y="153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Line 12"/>
          <p:cNvSpPr>
            <a:spLocks noChangeShapeType="1"/>
          </p:cNvSpPr>
          <p:nvPr/>
        </p:nvSpPr>
        <p:spPr bwMode="auto">
          <a:xfrm>
            <a:off x="4198938" y="3581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>
            <a:off x="3817938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1892300" y="4873625"/>
            <a:ext cx="64135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i="0" dirty="0">
                <a:latin typeface="Consolas" pitchFamily="49" charset="0"/>
                <a:cs typeface="Consolas" pitchFamily="49" charset="0"/>
              </a:rPr>
              <a:t>       lst2  = (list 11 22 33)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(first lst2) = 11</a:t>
            </a:r>
          </a:p>
          <a:p>
            <a:r>
              <a:rPr lang="en-US" sz="2400" b="1" i="0" dirty="0">
                <a:latin typeface="Consolas" pitchFamily="49" charset="0"/>
                <a:cs typeface="Consolas" pitchFamily="49" charset="0"/>
              </a:rPr>
              <a:t>(rest  lst2) = (list 22 33)</a:t>
            </a:r>
          </a:p>
        </p:txBody>
      </p:sp>
      <p:grpSp>
        <p:nvGrpSpPr>
          <p:cNvPr id="20" name="Group 45"/>
          <p:cNvGrpSpPr/>
          <p:nvPr/>
        </p:nvGrpSpPr>
        <p:grpSpPr>
          <a:xfrm>
            <a:off x="914400" y="3886200"/>
            <a:ext cx="2830749" cy="461665"/>
            <a:chOff x="914400" y="3886200"/>
            <a:chExt cx="2830749" cy="461665"/>
          </a:xfrm>
        </p:grpSpPr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914400" y="3886200"/>
              <a:ext cx="222368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solidFill>
                    <a:srgbClr val="993300"/>
                  </a:solidFill>
                  <a:latin typeface="Consolas" pitchFamily="49" charset="0"/>
                  <a:cs typeface="Consolas" pitchFamily="49" charset="0"/>
                </a:rPr>
                <a:t>(first lst2)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3142034" y="4124528"/>
              <a:ext cx="603115" cy="19455"/>
            </a:xfrm>
            <a:custGeom>
              <a:avLst/>
              <a:gdLst>
                <a:gd name="connsiteX0" fmla="*/ 0 w 603115"/>
                <a:gd name="connsiteY0" fmla="*/ 0 h 19455"/>
                <a:gd name="connsiteX1" fmla="*/ 603115 w 603115"/>
                <a:gd name="connsiteY1" fmla="*/ 19455 h 1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3115" h="19455">
                  <a:moveTo>
                    <a:pt x="0" y="0"/>
                  </a:moveTo>
                  <a:lnTo>
                    <a:pt x="603115" y="19455"/>
                  </a:lnTo>
                </a:path>
              </a:pathLst>
            </a:custGeom>
            <a:ln w="12700">
              <a:solidFill>
                <a:schemeClr val="accent6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46"/>
          <p:cNvGrpSpPr/>
          <p:nvPr/>
        </p:nvGrpSpPr>
        <p:grpSpPr>
          <a:xfrm>
            <a:off x="4191000" y="2057400"/>
            <a:ext cx="2053767" cy="1366838"/>
            <a:chOff x="4191000" y="2057400"/>
            <a:chExt cx="2053767" cy="1366838"/>
          </a:xfrm>
        </p:grpSpPr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4191000" y="2057400"/>
              <a:ext cx="205376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solidFill>
                    <a:srgbClr val="993300"/>
                  </a:solidFill>
                  <a:latin typeface="Consolas" pitchFamily="49" charset="0"/>
                  <a:cs typeface="Consolas" pitchFamily="49" charset="0"/>
                </a:rPr>
                <a:t>(rest lst2)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4876800" y="2481263"/>
              <a:ext cx="442119" cy="942975"/>
            </a:xfrm>
            <a:custGeom>
              <a:avLst/>
              <a:gdLst>
                <a:gd name="connsiteX0" fmla="*/ 309563 w 442119"/>
                <a:gd name="connsiteY0" fmla="*/ 0 h 942975"/>
                <a:gd name="connsiteX1" fmla="*/ 404813 w 442119"/>
                <a:gd name="connsiteY1" fmla="*/ 371475 h 942975"/>
                <a:gd name="connsiteX2" fmla="*/ 85725 w 442119"/>
                <a:gd name="connsiteY2" fmla="*/ 557212 h 942975"/>
                <a:gd name="connsiteX3" fmla="*/ 0 w 442119"/>
                <a:gd name="connsiteY3" fmla="*/ 942975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2119" h="942975">
                  <a:moveTo>
                    <a:pt x="309563" y="0"/>
                  </a:moveTo>
                  <a:cubicBezTo>
                    <a:pt x="375841" y="139303"/>
                    <a:pt x="442119" y="278606"/>
                    <a:pt x="404813" y="371475"/>
                  </a:cubicBezTo>
                  <a:cubicBezTo>
                    <a:pt x="367507" y="464344"/>
                    <a:pt x="153194" y="461962"/>
                    <a:pt x="85725" y="557212"/>
                  </a:cubicBezTo>
                  <a:cubicBezTo>
                    <a:pt x="18256" y="652462"/>
                    <a:pt x="9128" y="797718"/>
                    <a:pt x="0" y="942975"/>
                  </a:cubicBezTo>
                </a:path>
              </a:pathLst>
            </a:custGeom>
            <a:ln w="12700">
              <a:solidFill>
                <a:schemeClr val="accent6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94886" y="1346257"/>
            <a:ext cx="2743200" cy="10841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rest</a:t>
            </a:r>
            <a:r>
              <a:rPr lang="en-US" dirty="0">
                <a:solidFill>
                  <a:schemeClr val="tx1"/>
                </a:solidFill>
              </a:rPr>
              <a:t> simply follow a pointer in the singly-linked data structure.</a:t>
            </a:r>
          </a:p>
        </p:txBody>
      </p:sp>
    </p:spTree>
    <p:extLst>
      <p:ext uri="{BB962C8B-B14F-4D97-AF65-F5344CB8AC3E}">
        <p14:creationId xmlns:p14="http://schemas.microsoft.com/office/powerpoint/2010/main" val="82860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Properties of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  <a:r>
              <a:rPr lang="en-US" dirty="0"/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dirty="0"/>
              <a:t>,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(first (cons v l)) = v</a:t>
            </a:r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(rest (cons v l)) = l</a:t>
            </a:r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l</a:t>
            </a:r>
            <a:r>
              <a:rPr lang="en-US" dirty="0"/>
              <a:t> is non-empty, then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(cons (first l) (rest l)) = 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4675735"/>
            <a:ext cx="3578772" cy="9177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Here are some useful facts about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rest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cons</a:t>
            </a:r>
            <a:r>
              <a:rPr lang="en-US" dirty="0">
                <a:solidFill>
                  <a:schemeClr val="tx1"/>
                </a:solidFill>
              </a:rPr>
              <a:t>.  Can you see why they are true?</a:t>
            </a:r>
          </a:p>
        </p:txBody>
      </p:sp>
      <p:sp>
        <p:nvSpPr>
          <p:cNvPr id="5" name="Rectangle 4"/>
          <p:cNvSpPr/>
          <p:nvPr/>
        </p:nvSpPr>
        <p:spPr>
          <a:xfrm>
            <a:off x="4367048" y="5235410"/>
            <a:ext cx="4524704" cy="11325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These facts tell us that if we want to build a list whose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b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and whose</a:t>
            </a:r>
            <a:r>
              <a:rPr lang="en-US" b="1" dirty="0">
                <a:solidFill>
                  <a:schemeClr val="tx1"/>
                </a:solidFill>
              </a:rPr>
              <a:t> rest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b="1" dirty="0" err="1">
                <a:solidFill>
                  <a:schemeClr val="tx1"/>
                </a:solidFill>
              </a:rPr>
              <a:t>lst</a:t>
            </a:r>
            <a:r>
              <a:rPr lang="en-US" dirty="0">
                <a:solidFill>
                  <a:schemeClr val="tx1"/>
                </a:solidFill>
              </a:rPr>
              <a:t>, we can do this by writing </a:t>
            </a:r>
            <a:r>
              <a:rPr lang="en-US" b="1" dirty="0">
                <a:solidFill>
                  <a:schemeClr val="tx1"/>
                </a:solidFill>
              </a:rPr>
              <a:t>(cons x </a:t>
            </a:r>
            <a:r>
              <a:rPr lang="en-US" b="1" dirty="0" err="1">
                <a:solidFill>
                  <a:schemeClr val="tx1"/>
                </a:solidFill>
              </a:rPr>
              <a:t>lst</a:t>
            </a:r>
            <a:r>
              <a:rPr lang="en-US" b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2035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/>
              <a:t>At this point, you should be able to: </a:t>
            </a:r>
          </a:p>
          <a:p>
            <a:pPr lvl="0"/>
            <a:r>
              <a:rPr lang="en-US" dirty="0"/>
              <a:t>Write down a data definition for information represented as a list</a:t>
            </a:r>
          </a:p>
          <a:p>
            <a:pPr lvl="0"/>
            <a:r>
              <a:rPr lang="en-US" dirty="0"/>
              <a:t>Notate lists using constructor, list, and write notations.</a:t>
            </a:r>
          </a:p>
          <a:p>
            <a:pPr lvl="0"/>
            <a:r>
              <a:rPr lang="en-US" dirty="0"/>
              <a:t>Explain how lists are represented as singly-linked data structures, and how </a:t>
            </a:r>
            <a:r>
              <a:rPr lang="en-US" b="1" dirty="0"/>
              <a:t>cons</a:t>
            </a:r>
            <a:r>
              <a:rPr lang="en-US" dirty="0"/>
              <a:t>, </a:t>
            </a:r>
            <a:r>
              <a:rPr lang="en-US" b="1" dirty="0"/>
              <a:t>first</a:t>
            </a:r>
            <a:r>
              <a:rPr lang="en-US" dirty="0"/>
              <a:t>, and </a:t>
            </a:r>
            <a:r>
              <a:rPr lang="en-US" b="1" dirty="0"/>
              <a:t>rest</a:t>
            </a:r>
            <a:r>
              <a:rPr lang="en-US" dirty="0"/>
              <a:t> work on these structures</a:t>
            </a:r>
          </a:p>
          <a:p>
            <a:pPr lvl="0"/>
            <a:r>
              <a:rPr lang="en-US" dirty="0"/>
              <a:t>Calculate with the basic operations on lists: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  <a:r>
              <a:rPr lang="en-US" dirty="0"/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dirty="0"/>
              <a:t>,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rest</a:t>
            </a:r>
            <a:r>
              <a:rPr lang="en-US" dirty="0"/>
              <a:t> 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91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/>
              <a:t>Do Guided Practices 4.1 and 4.2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7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Generalization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Constants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Contexts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Data Representations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Method Implementations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Mixed Data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 Representations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Basics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Recursive Data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Functional Data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Objects &amp; Classes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Stateful</a:t>
              </a:r>
              <a:r>
                <a:rPr lang="en-US" dirty="0"/>
                <a:t> Objects</a:t>
              </a:r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3657600" y="951104"/>
            <a:ext cx="1828800" cy="5373496"/>
            <a:chOff x="2598691" y="951104"/>
            <a:chExt cx="1828800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2598691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Design Strategies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98691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Combine simpler functions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598691" y="276614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 a template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598691" y="377449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Divide into Cases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98691" y="478284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Call a more general function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98691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Communicate via State</a:t>
              </a:r>
            </a:p>
          </p:txBody>
        </p:sp>
        <p:cxnSp>
          <p:nvCxnSpPr>
            <p:cNvPr id="70" name="Straight Arrow Connector 69"/>
            <p:cNvCxnSpPr>
              <a:stCxn id="13" idx="2"/>
              <a:endCxn id="23" idx="0"/>
            </p:cNvCxnSpPr>
            <p:nvPr/>
          </p:nvCxnSpPr>
          <p:spPr>
            <a:xfrm>
              <a:off x="3513091" y="2291187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3" idx="2"/>
              <a:endCxn id="28" idx="0"/>
            </p:cNvCxnSpPr>
            <p:nvPr/>
          </p:nvCxnSpPr>
          <p:spPr>
            <a:xfrm>
              <a:off x="3513091" y="3299540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8" idx="2"/>
              <a:endCxn id="38" idx="0"/>
            </p:cNvCxnSpPr>
            <p:nvPr/>
          </p:nvCxnSpPr>
          <p:spPr>
            <a:xfrm>
              <a:off x="3513091" y="4307893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8" idx="0"/>
            </p:cNvCxnSpPr>
            <p:nvPr/>
          </p:nvCxnSpPr>
          <p:spPr>
            <a:xfrm>
              <a:off x="3513091" y="5316246"/>
              <a:ext cx="0" cy="4749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dirty="0"/>
              <a:t>Module 04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38" idx="3"/>
            <a:endCxn id="7" idx="1"/>
          </p:cNvCxnSpPr>
          <p:nvPr/>
        </p:nvCxnSpPr>
        <p:spPr>
          <a:xfrm flipV="1">
            <a:off x="5486400" y="2024487"/>
            <a:ext cx="914400" cy="3025059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64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for the rest of this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arithmetic of lists</a:t>
            </a:r>
          </a:p>
          <a:p>
            <a:r>
              <a:rPr lang="en-US" dirty="0"/>
              <a:t>Using the list template</a:t>
            </a:r>
          </a:p>
          <a:p>
            <a:r>
              <a:rPr lang="en-US" dirty="0"/>
              <a:t>Lists of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for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/>
              <a:t>At the end of this lesson, you should be able to: </a:t>
            </a:r>
          </a:p>
          <a:p>
            <a:pPr lvl="0"/>
            <a:r>
              <a:rPr lang="en-US" dirty="0"/>
              <a:t>Write down a data definition for information represented as a list</a:t>
            </a:r>
          </a:p>
          <a:p>
            <a:pPr lvl="0"/>
            <a:r>
              <a:rPr lang="en-US" dirty="0"/>
              <a:t>Notate lists using constructor, list, and write notations.</a:t>
            </a:r>
          </a:p>
          <a:p>
            <a:pPr lvl="0"/>
            <a:r>
              <a:rPr lang="en-US" dirty="0"/>
              <a:t>Explain how lists are represented as singly-linked data structures, and how </a:t>
            </a:r>
            <a:r>
              <a:rPr lang="en-US" b="1" dirty="0"/>
              <a:t>cons</a:t>
            </a:r>
            <a:r>
              <a:rPr lang="en-US" dirty="0"/>
              <a:t>, </a:t>
            </a:r>
            <a:r>
              <a:rPr lang="en-US" b="1" dirty="0"/>
              <a:t>first</a:t>
            </a:r>
            <a:r>
              <a:rPr lang="en-US" dirty="0"/>
              <a:t>, and </a:t>
            </a:r>
            <a:r>
              <a:rPr lang="en-US" b="1" dirty="0"/>
              <a:t>rest</a:t>
            </a:r>
            <a:r>
              <a:rPr lang="en-US" dirty="0"/>
              <a:t> work on these structures</a:t>
            </a:r>
          </a:p>
          <a:p>
            <a:pPr lvl="0"/>
            <a:r>
              <a:rPr lang="en-US" dirty="0"/>
              <a:t>Calculate with the basic operations on lists: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  <a:r>
              <a:rPr lang="en-US" dirty="0"/>
              <a:t>,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dirty="0"/>
              <a:t>,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rest</a:t>
            </a:r>
            <a:r>
              <a:rPr lang="en-US" dirty="0"/>
              <a:t> 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57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Lists: A Handy Representation for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Sequences of data items arise so often that Racket has a standard way of representing them.</a:t>
            </a:r>
          </a:p>
          <a:p>
            <a:r>
              <a:rPr lang="en-US" dirty="0"/>
              <a:t>Sequence information in Racket is represented by </a:t>
            </a:r>
            <a:r>
              <a:rPr lang="en-US" i="1" dirty="0">
                <a:solidFill>
                  <a:srgbClr val="FF0000"/>
                </a:solidFill>
              </a:rPr>
              <a:t>lists</a:t>
            </a:r>
            <a:r>
              <a:rPr lang="en-US" dirty="0"/>
              <a:t>.</a:t>
            </a:r>
          </a:p>
          <a:p>
            <a:r>
              <a:rPr lang="en-US" dirty="0"/>
              <a:t>We’ll see lots of examples:</a:t>
            </a:r>
          </a:p>
          <a:p>
            <a:pPr lvl="1"/>
            <a:r>
              <a:rPr lang="en-US" dirty="0" err="1"/>
              <a:t>ListOfNumbers</a:t>
            </a:r>
            <a:endParaRPr lang="en-US" dirty="0"/>
          </a:p>
          <a:p>
            <a:pPr lvl="1"/>
            <a:r>
              <a:rPr lang="en-US" dirty="0" err="1"/>
              <a:t>ListOfDigits</a:t>
            </a:r>
            <a:endParaRPr lang="en-US" dirty="0"/>
          </a:p>
          <a:p>
            <a:pPr lvl="1"/>
            <a:r>
              <a:rPr lang="en-US" dirty="0" err="1"/>
              <a:t>ListOfStrings</a:t>
            </a:r>
            <a:endParaRPr lang="en-US" dirty="0"/>
          </a:p>
          <a:p>
            <a:pPr lvl="1"/>
            <a:r>
              <a:rPr lang="en-US" dirty="0" err="1"/>
              <a:t>ListOfBooks</a:t>
            </a: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2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List of Numbers (LON)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Number LON)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700" y="3543300"/>
            <a:ext cx="5410200" cy="2209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List data is a kind of mixed data.  Just as we did in our previous data definitions, the data definitions for lists shows the constructor for each case. </a:t>
            </a:r>
          </a:p>
          <a:p>
            <a:r>
              <a:rPr lang="en-US" dirty="0">
                <a:solidFill>
                  <a:schemeClr val="tx1"/>
                </a:solidFill>
              </a:rPr>
              <a:t>Here we have two constructors: the constant </a:t>
            </a:r>
            <a:r>
              <a:rPr lang="en-US" b="1" dirty="0">
                <a:solidFill>
                  <a:schemeClr val="tx1"/>
                </a:solidFill>
              </a:rPr>
              <a:t>empty</a:t>
            </a:r>
            <a:r>
              <a:rPr lang="en-US" dirty="0">
                <a:solidFill>
                  <a:schemeClr val="tx1"/>
                </a:solidFill>
              </a:rPr>
              <a:t> and the function </a:t>
            </a:r>
            <a:r>
              <a:rPr lang="en-US" b="1" dirty="0">
                <a:solidFill>
                  <a:schemeClr val="tx1"/>
                </a:solidFill>
              </a:rPr>
              <a:t>cons</a:t>
            </a:r>
            <a:r>
              <a:rPr lang="en-US" dirty="0">
                <a:solidFill>
                  <a:schemeClr val="tx1"/>
                </a:solidFill>
              </a:rPr>
              <a:t>.  A list of numbers (or "LON") is either </a:t>
            </a:r>
            <a:r>
              <a:rPr lang="en-US" b="1" dirty="0">
                <a:solidFill>
                  <a:schemeClr val="tx1"/>
                </a:solidFill>
              </a:rPr>
              <a:t>empty</a:t>
            </a:r>
            <a:r>
              <a:rPr lang="en-US" dirty="0">
                <a:solidFill>
                  <a:schemeClr val="tx1"/>
                </a:solidFill>
              </a:rPr>
              <a:t> or the value built by applying </a:t>
            </a:r>
            <a:r>
              <a:rPr lang="en-US" b="1" dirty="0">
                <a:solidFill>
                  <a:schemeClr val="tx1"/>
                </a:solidFill>
              </a:rPr>
              <a:t>cons</a:t>
            </a:r>
            <a:r>
              <a:rPr lang="en-US" dirty="0">
                <a:solidFill>
                  <a:schemeClr val="tx1"/>
                </a:solidFill>
              </a:rPr>
              <a:t> to a number and another LON.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6130887" y="4399402"/>
            <a:ext cx="2209800" cy="20945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There’s no interpretation here because these lists don’t mean anything (yet).  They do not refer to any real-world information.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0" y="2667000"/>
            <a:ext cx="26670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cons</a:t>
            </a:r>
            <a:r>
              <a:rPr lang="en-US" dirty="0">
                <a:solidFill>
                  <a:schemeClr val="tx1"/>
                </a:solidFill>
              </a:rPr>
              <a:t> is built into Racket.  We don’t need a define-structure for it.</a:t>
            </a:r>
          </a:p>
        </p:txBody>
      </p:sp>
    </p:spTree>
    <p:extLst>
      <p:ext uri="{BB962C8B-B14F-4D97-AF65-F5344CB8AC3E}">
        <p14:creationId xmlns:p14="http://schemas.microsoft.com/office/powerpoint/2010/main" val="83164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LONs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053" y="1371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         empty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(cons 11 empty)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(cons 22 (cons 11 empty))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(cons 33 (cons 22 (cons 11 empty)))</a:t>
            </a:r>
          </a:p>
          <a:p>
            <a:pPr marL="0" indent="0"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    (cons 33 empty)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0564" y="3528406"/>
            <a:ext cx="381000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A List of Numbers (LON) is one of: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i="1" dirty="0">
                <a:latin typeface="Consolas" pitchFamily="49" charset="0"/>
                <a:cs typeface="Consolas" pitchFamily="49" charset="0"/>
              </a:rPr>
              <a:t>-- (cons Number LON)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3213253" y="4038600"/>
            <a:ext cx="5715000" cy="2743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Here are some examples of LONs.  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empty</a:t>
            </a:r>
            <a:r>
              <a:rPr lang="en-US" dirty="0">
                <a:solidFill>
                  <a:schemeClr val="tx1"/>
                </a:solidFill>
              </a:rPr>
              <a:t> is a LON by the data definition.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(cons 11 empty)</a:t>
            </a:r>
            <a:r>
              <a:rPr lang="en-US" dirty="0">
                <a:solidFill>
                  <a:schemeClr val="tx1"/>
                </a:solidFill>
              </a:rPr>
              <a:t> is a LON because </a:t>
            </a:r>
            <a:r>
              <a:rPr lang="en-US" b="1" dirty="0">
                <a:solidFill>
                  <a:schemeClr val="tx1"/>
                </a:solidFill>
              </a:rPr>
              <a:t>11</a:t>
            </a:r>
            <a:r>
              <a:rPr lang="en-US" dirty="0">
                <a:solidFill>
                  <a:schemeClr val="tx1"/>
                </a:solidFill>
              </a:rPr>
              <a:t> is a number and </a:t>
            </a:r>
            <a:r>
              <a:rPr lang="en-US" b="1" dirty="0">
                <a:solidFill>
                  <a:schemeClr val="tx1"/>
                </a:solidFill>
              </a:rPr>
              <a:t>empty</a:t>
            </a:r>
            <a:r>
              <a:rPr lang="en-US" dirty="0">
                <a:solidFill>
                  <a:schemeClr val="tx1"/>
                </a:solidFill>
              </a:rPr>
              <a:t> is a LON.  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(cons 22 (cons 11 empty))</a:t>
            </a:r>
            <a:r>
              <a:rPr lang="en-US" dirty="0">
                <a:solidFill>
                  <a:schemeClr val="tx1"/>
                </a:solidFill>
              </a:rPr>
              <a:t> is a LON because </a:t>
            </a:r>
            <a:r>
              <a:rPr lang="en-US" b="1" dirty="0">
                <a:solidFill>
                  <a:schemeClr val="tx1"/>
                </a:solidFill>
              </a:rPr>
              <a:t>22</a:t>
            </a:r>
            <a:r>
              <a:rPr lang="en-US" dirty="0">
                <a:solidFill>
                  <a:schemeClr val="tx1"/>
                </a:solidFill>
              </a:rPr>
              <a:t> is a number and </a:t>
            </a:r>
            <a:r>
              <a:rPr lang="en-US" b="1" dirty="0">
                <a:solidFill>
                  <a:schemeClr val="tx1"/>
                </a:solidFill>
              </a:rPr>
              <a:t>(cons 11 empty)</a:t>
            </a:r>
            <a:r>
              <a:rPr lang="en-US" dirty="0">
                <a:solidFill>
                  <a:schemeClr val="tx1"/>
                </a:solidFill>
              </a:rPr>
              <a:t> is a LON.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And so on.</a:t>
            </a:r>
          </a:p>
        </p:txBody>
      </p:sp>
    </p:spTree>
    <p:extLst>
      <p:ext uri="{BB962C8B-B14F-4D97-AF65-F5344CB8AC3E}">
        <p14:creationId xmlns:p14="http://schemas.microsoft.com/office/powerpoint/2010/main" val="2956079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of Digits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Digit is one of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"0" | "1" | "2" | ... | "9"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List of Digits (LOD) is one of: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Digit LOD)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29200" y="4114800"/>
            <a:ext cx="3657600" cy="2362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Let's do it again, this time with digits.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We define a Digit to be one of the strings </a:t>
            </a:r>
            <a:r>
              <a:rPr lang="en-US" b="1" dirty="0">
                <a:solidFill>
                  <a:schemeClr val="tx1"/>
                </a:solidFill>
              </a:rPr>
              <a:t>"0"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"1"</a:t>
            </a:r>
            <a:r>
              <a:rPr lang="en-US" dirty="0">
                <a:solidFill>
                  <a:schemeClr val="tx1"/>
                </a:solidFill>
              </a:rPr>
              <a:t>, etc., through </a:t>
            </a:r>
            <a:r>
              <a:rPr lang="en-US" b="1" dirty="0">
                <a:solidFill>
                  <a:schemeClr val="tx1"/>
                </a:solidFill>
              </a:rPr>
              <a:t>"9"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 List of Digits (LOD) is either empty or the cons of a Digit and a List of Digits.</a:t>
            </a:r>
          </a:p>
        </p:txBody>
      </p:sp>
    </p:spTree>
    <p:extLst>
      <p:ext uri="{BB962C8B-B14F-4D97-AF65-F5344CB8AC3E}">
        <p14:creationId xmlns:p14="http://schemas.microsoft.com/office/powerpoint/2010/main" val="751102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d6ad7a6ca2555a644d522ccf343b72fc43e"/>
  <p:tag name="ISPRING_RESOURCE_PATHS_HASH_PRESENTER" val="006e7b5f3d8363c93336e3603664799686fbd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</TotalTime>
  <Words>2101</Words>
  <Application>Microsoft Office PowerPoint</Application>
  <PresentationFormat>On-screen Show (4:3)</PresentationFormat>
  <Paragraphs>280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Calibri</vt:lpstr>
      <vt:lpstr>CMMI10</vt:lpstr>
      <vt:lpstr>CMR10</vt:lpstr>
      <vt:lpstr>CMSY10ORIG</vt:lpstr>
      <vt:lpstr>Consolas</vt:lpstr>
      <vt:lpstr>Courier New</vt:lpstr>
      <vt:lpstr>Helvetica Neue</vt:lpstr>
      <vt:lpstr>Wingdings</vt:lpstr>
      <vt:lpstr>1_Office Theme</vt:lpstr>
      <vt:lpstr>Lists</vt:lpstr>
      <vt:lpstr>How to represent info of arbitrary size?</vt:lpstr>
      <vt:lpstr>PowerPoint Presentation</vt:lpstr>
      <vt:lpstr>Outline for the rest of this week</vt:lpstr>
      <vt:lpstr>Learning Objectives for this Lesson</vt:lpstr>
      <vt:lpstr>Lists: A Handy Representation for Sequences</vt:lpstr>
      <vt:lpstr>Lists of Numbers</vt:lpstr>
      <vt:lpstr>Examples of LONs</vt:lpstr>
      <vt:lpstr>Lists of Digits</vt:lpstr>
      <vt:lpstr>Examples of LODs</vt:lpstr>
      <vt:lpstr>Lists of Books</vt:lpstr>
      <vt:lpstr>Examples of LOBs</vt:lpstr>
      <vt:lpstr>This data definition is self-referential</vt:lpstr>
      <vt:lpstr>This one is self-referential, too</vt:lpstr>
      <vt:lpstr>How Lists Represent Sequences</vt:lpstr>
      <vt:lpstr>The General Pattern</vt:lpstr>
      <vt:lpstr>List Notation</vt:lpstr>
      <vt:lpstr>Examples of List Notation</vt:lpstr>
      <vt:lpstr>Implementation of cons</vt:lpstr>
      <vt:lpstr>Operations on Lists</vt:lpstr>
      <vt:lpstr>Operations on Lists</vt:lpstr>
      <vt:lpstr>Operations on Lists</vt:lpstr>
      <vt:lpstr>Examples</vt:lpstr>
      <vt:lpstr>Implementation of first and rest</vt:lpstr>
      <vt:lpstr>Properties of cons, first, and rest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86</cp:revision>
  <dcterms:created xsi:type="dcterms:W3CDTF">2010-06-24T16:22:15Z</dcterms:created>
  <dcterms:modified xsi:type="dcterms:W3CDTF">2016-08-14T12:33:41Z</dcterms:modified>
</cp:coreProperties>
</file>